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2" r:id="rId16"/>
    <p:sldId id="270" r:id="rId17"/>
    <p:sldId id="271" r:id="rId18"/>
    <p:sldId id="272" r:id="rId19"/>
    <p:sldId id="278" r:id="rId20"/>
    <p:sldId id="279" r:id="rId21"/>
    <p:sldId id="280" r:id="rId22"/>
    <p:sldId id="281" r:id="rId23"/>
    <p:sldId id="275" r:id="rId24"/>
    <p:sldId id="276" r:id="rId25"/>
    <p:sldId id="277" r:id="rId26"/>
    <p:sldId id="283" r:id="rId27"/>
    <p:sldId id="284" r:id="rId28"/>
    <p:sldId id="273" r:id="rId29"/>
    <p:sldId id="274" r:id="rId30"/>
  </p:sldIdLst>
  <p:sldSz cx="9144000" cy="6858000" type="screen4x3"/>
  <p:notesSz cx="6858000"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A223593F-31AD-42D6-B89C-9E79161C7CDF}" type="datetimeFigureOut">
              <a:rPr lang="en-US" smtClean="0"/>
              <a:pPr/>
              <a:t>10/21/2013</a:t>
            </a:fld>
            <a:endParaRPr lang="en-US"/>
          </a:p>
        </p:txBody>
      </p:sp>
      <p:sp>
        <p:nvSpPr>
          <p:cNvPr id="4" name="Footer Placeholder 3"/>
          <p:cNvSpPr>
            <a:spLocks noGrp="1"/>
          </p:cNvSpPr>
          <p:nvPr>
            <p:ph type="ftr" sz="quarter" idx="2"/>
          </p:nvPr>
        </p:nvSpPr>
        <p:spPr>
          <a:xfrm>
            <a:off x="0" y="8621713"/>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1713"/>
            <a:ext cx="2971800" cy="454025"/>
          </a:xfrm>
          <a:prstGeom prst="rect">
            <a:avLst/>
          </a:prstGeom>
        </p:spPr>
        <p:txBody>
          <a:bodyPr vert="horz" lIns="91440" tIns="45720" rIns="91440" bIns="45720" rtlCol="0" anchor="b"/>
          <a:lstStyle>
            <a:lvl1pPr algn="r">
              <a:defRPr sz="1200"/>
            </a:lvl1pPr>
          </a:lstStyle>
          <a:p>
            <a:fld id="{A0F68F2E-230C-4D93-B23B-6B3121AD28A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21FDEF35-C414-49C9-A6D9-143399103EED}" type="datetimeFigureOut">
              <a:rPr lang="en-US" smtClean="0"/>
              <a:pPr/>
              <a:t>10/21/2013</a:t>
            </a:fld>
            <a:endParaRPr lang="en-US"/>
          </a:p>
        </p:txBody>
      </p:sp>
      <p:sp>
        <p:nvSpPr>
          <p:cNvPr id="4" name="Slide Image Placeholder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1650"/>
            <a:ext cx="5486400" cy="40846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713"/>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1713"/>
            <a:ext cx="2971800" cy="454025"/>
          </a:xfrm>
          <a:prstGeom prst="rect">
            <a:avLst/>
          </a:prstGeom>
        </p:spPr>
        <p:txBody>
          <a:bodyPr vert="horz" lIns="91440" tIns="45720" rIns="91440" bIns="45720" rtlCol="0" anchor="b"/>
          <a:lstStyle>
            <a:lvl1pPr algn="r">
              <a:defRPr sz="1200"/>
            </a:lvl1pPr>
          </a:lstStyle>
          <a:p>
            <a:fld id="{EE0ACFFD-717D-45B3-A4F1-A0847E0A7C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ACFFD-717D-45B3-A4F1-A0847E0A7C4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116712A-301F-4625-91F7-AD52F0C6C6C4}" type="datetimeFigureOut">
              <a:rPr lang="en-US" smtClean="0"/>
              <a:pPr/>
              <a:t>10/21/2013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72687A-1DAC-40B9-8CA0-D02D3B1E340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16712A-301F-4625-91F7-AD52F0C6C6C4}"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2687A-1DAC-40B9-8CA0-D02D3B1E34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16712A-301F-4625-91F7-AD52F0C6C6C4}"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2687A-1DAC-40B9-8CA0-D02D3B1E34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16712A-301F-4625-91F7-AD52F0C6C6C4}"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2687A-1DAC-40B9-8CA0-D02D3B1E34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16712A-301F-4625-91F7-AD52F0C6C6C4}"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2687A-1DAC-40B9-8CA0-D02D3B1E340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16712A-301F-4625-91F7-AD52F0C6C6C4}" type="datetimeFigureOut">
              <a:rPr lang="en-US" smtClean="0"/>
              <a:pPr/>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2687A-1DAC-40B9-8CA0-D02D3B1E34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116712A-301F-4625-91F7-AD52F0C6C6C4}" type="datetimeFigureOut">
              <a:rPr lang="en-US" smtClean="0"/>
              <a:pPr/>
              <a:t>10/21/2013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2687A-1DAC-40B9-8CA0-D02D3B1E34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116712A-301F-4625-91F7-AD52F0C6C6C4}" type="datetimeFigureOut">
              <a:rPr lang="en-US" smtClean="0"/>
              <a:pPr/>
              <a:t>10/21/2013</a:t>
            </a:fld>
            <a:endParaRPr lang="en-US"/>
          </a:p>
        </p:txBody>
      </p:sp>
      <p:sp>
        <p:nvSpPr>
          <p:cNvPr id="8" name="Slide Number Placeholder 7"/>
          <p:cNvSpPr>
            <a:spLocks noGrp="1"/>
          </p:cNvSpPr>
          <p:nvPr>
            <p:ph type="sldNum" sz="quarter" idx="11"/>
          </p:nvPr>
        </p:nvSpPr>
        <p:spPr/>
        <p:txBody>
          <a:bodyPr/>
          <a:lstStyle/>
          <a:p>
            <a:fld id="{8C72687A-1DAC-40B9-8CA0-D02D3B1E3402}"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6712A-301F-4625-91F7-AD52F0C6C6C4}" type="datetimeFigureOut">
              <a:rPr lang="en-US" smtClean="0"/>
              <a:pPr/>
              <a:t>10/21/2013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2687A-1DAC-40B9-8CA0-D02D3B1E34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16712A-301F-4625-91F7-AD52F0C6C6C4}" type="datetimeFigureOut">
              <a:rPr lang="en-US" smtClean="0"/>
              <a:pPr/>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C72687A-1DAC-40B9-8CA0-D02D3B1E34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116712A-301F-4625-91F7-AD52F0C6C6C4}" type="datetimeFigureOut">
              <a:rPr lang="en-US" smtClean="0"/>
              <a:pPr/>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2687A-1DAC-40B9-8CA0-D02D3B1E34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116712A-301F-4625-91F7-AD52F0C6C6C4}" type="datetimeFigureOut">
              <a:rPr lang="en-US" smtClean="0"/>
              <a:pPr/>
              <a:t>10/21/2013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C72687A-1DAC-40B9-8CA0-D02D3B1E340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upload.wikimedia.org/wikipedia/commons/5/56/Ivan_Pavlov_(Nobel).png"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hyperlink" Target="http://upload.wikimedia.org/wikipedia/en/2/25/Souptonuts.jpg" TargetMode="External"/><Relationship Id="rId1" Type="http://schemas.openxmlformats.org/officeDocument/2006/relationships/slideLayout" Target="../slideLayouts/slideLayout4.xml"/><Relationship Id="rId6" Type="http://schemas.openxmlformats.org/officeDocument/2006/relationships/hyperlink" Target="http://upload.wikimedia.org/wikipedia/en/b/bf/Bessergood.jpg" TargetMode="External"/><Relationship Id="rId5" Type="http://schemas.openxmlformats.org/officeDocument/2006/relationships/image" Target="../media/image32.jpeg"/><Relationship Id="rId4" Type="http://schemas.openxmlformats.org/officeDocument/2006/relationships/hyperlink" Target="http://upload.wikimedia.org/wikipedia/en/4/4e/Curlyhoward.jpg"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upload.wikimedia.org/wikipedia/commons/7/70/Hapci-fr.gif" TargetMode="External"/><Relationship Id="rId7" Type="http://schemas.openxmlformats.org/officeDocument/2006/relationships/image" Target="../media/image37.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hyperlink" Target="http://upload.wikimedia.org/wikipedia/commons/7/72/Optic_Projection_fig_221.jpg" TargetMode="External"/><Relationship Id="rId4" Type="http://schemas.openxmlformats.org/officeDocument/2006/relationships/image" Target="../media/image35.gif"/></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hyperlink" Target="http://upload.wikimedia.org/wikipedia/commons/2/2e/WGGrace.jpg" TargetMode="External"/><Relationship Id="rId5" Type="http://schemas.openxmlformats.org/officeDocument/2006/relationships/image" Target="../media/image41.png"/><Relationship Id="rId4" Type="http://schemas.openxmlformats.org/officeDocument/2006/relationships/hyperlink" Target="http://upload.wikimedia.org/wikipedia/commons/6/68/1stRoyalEngineers.p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26.4 Nineteenth Century Progress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The Industrial Revolution happened because of the inventions such as the spinning jenny and the steam engine. By the late 1800s, advances in both industry and technology were occurring faster than ever before. In turn, the demands of growing industries spurred even greater advances in technology. A surge of scientific discovery pushed frontiers of knowledge forward. At the same time, in industrialized countries, economic growth produced many social changes.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Gregor</a:t>
            </a:r>
            <a:r>
              <a:rPr lang="en-US" dirty="0" smtClean="0"/>
              <a:t> Mendel</a:t>
            </a:r>
            <a:endParaRPr lang="en-US" dirty="0"/>
          </a:p>
        </p:txBody>
      </p:sp>
      <p:sp>
        <p:nvSpPr>
          <p:cNvPr id="5" name="Content Placeholder 4"/>
          <p:cNvSpPr>
            <a:spLocks noGrp="1"/>
          </p:cNvSpPr>
          <p:nvPr>
            <p:ph sz="half" idx="2"/>
          </p:nvPr>
        </p:nvSpPr>
        <p:spPr/>
        <p:txBody>
          <a:bodyPr/>
          <a:lstStyle/>
          <a:p>
            <a:r>
              <a:rPr lang="en-US" dirty="0" smtClean="0"/>
              <a:t>Austrian monk who discovered that there is a pattern to the way that certain traits are inherited.</a:t>
            </a:r>
          </a:p>
          <a:p>
            <a:r>
              <a:rPr lang="en-US" dirty="0" smtClean="0"/>
              <a:t>He began the science of genetics.</a:t>
            </a:r>
            <a:endParaRPr lang="en-US" dirty="0"/>
          </a:p>
        </p:txBody>
      </p:sp>
      <p:pic>
        <p:nvPicPr>
          <p:cNvPr id="10242" name="Picture 2" descr="File:Gregor Mendel.png"/>
          <p:cNvPicPr>
            <a:picLocks noGrp="1" noChangeAspect="1" noChangeArrowheads="1"/>
          </p:cNvPicPr>
          <p:nvPr>
            <p:ph sz="half" idx="1"/>
          </p:nvPr>
        </p:nvPicPr>
        <p:blipFill>
          <a:blip r:embed="rId2" cstate="print"/>
          <a:srcRect/>
          <a:stretch>
            <a:fillRect/>
          </a:stretch>
        </p:blipFill>
        <p:spPr bwMode="auto">
          <a:xfrm>
            <a:off x="533400" y="1600200"/>
            <a:ext cx="3656826"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Dalton</a:t>
            </a:r>
            <a:endParaRPr lang="en-US" dirty="0"/>
          </a:p>
        </p:txBody>
      </p:sp>
      <p:sp>
        <p:nvSpPr>
          <p:cNvPr id="4" name="Content Placeholder 3"/>
          <p:cNvSpPr>
            <a:spLocks noGrp="1"/>
          </p:cNvSpPr>
          <p:nvPr>
            <p:ph sz="half" idx="1"/>
          </p:nvPr>
        </p:nvSpPr>
        <p:spPr/>
        <p:txBody>
          <a:bodyPr>
            <a:normAutofit fontScale="92500"/>
          </a:bodyPr>
          <a:lstStyle/>
          <a:p>
            <a:r>
              <a:rPr lang="en-US" dirty="0" smtClean="0"/>
              <a:t>Theorized that all matter is made of tiny particles called atoms.</a:t>
            </a:r>
          </a:p>
          <a:p>
            <a:r>
              <a:rPr lang="en-US" dirty="0" smtClean="0"/>
              <a:t>Showed elements contain only one kind of atom, which has a specific weight.</a:t>
            </a:r>
          </a:p>
          <a:p>
            <a:r>
              <a:rPr lang="en-US" dirty="0" smtClean="0"/>
              <a:t>Compounds have more than one kind of atom.</a:t>
            </a:r>
            <a:endParaRPr lang="en-US" dirty="0"/>
          </a:p>
        </p:txBody>
      </p:sp>
      <p:pic>
        <p:nvPicPr>
          <p:cNvPr id="9218" name="Picture 2" descr="File:Dalton John desk.jpg"/>
          <p:cNvPicPr>
            <a:picLocks noGrp="1" noChangeAspect="1" noChangeArrowheads="1"/>
          </p:cNvPicPr>
          <p:nvPr>
            <p:ph sz="half" idx="2"/>
          </p:nvPr>
        </p:nvPicPr>
        <p:blipFill>
          <a:blip r:embed="rId2" cstate="print"/>
          <a:srcRect/>
          <a:stretch>
            <a:fillRect/>
          </a:stretch>
        </p:blipFill>
        <p:spPr bwMode="auto">
          <a:xfrm>
            <a:off x="4391220" y="1600200"/>
            <a:ext cx="3409559" cy="45259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Dmitri </a:t>
            </a:r>
            <a:r>
              <a:rPr lang="en-US" dirty="0" err="1" smtClean="0"/>
              <a:t>Mendelev</a:t>
            </a:r>
            <a:endParaRPr lang="en-US" dirty="0"/>
          </a:p>
        </p:txBody>
      </p:sp>
      <p:sp>
        <p:nvSpPr>
          <p:cNvPr id="5" name="Content Placeholder 4"/>
          <p:cNvSpPr>
            <a:spLocks noGrp="1"/>
          </p:cNvSpPr>
          <p:nvPr>
            <p:ph sz="half" idx="2"/>
          </p:nvPr>
        </p:nvSpPr>
        <p:spPr/>
        <p:txBody>
          <a:bodyPr/>
          <a:lstStyle/>
          <a:p>
            <a:r>
              <a:rPr lang="en-US" dirty="0" smtClean="0"/>
              <a:t>Organized a chart on which all the known elements were arranged in order of weight.</a:t>
            </a:r>
          </a:p>
          <a:p>
            <a:r>
              <a:rPr lang="en-US" dirty="0" smtClean="0"/>
              <a:t>Today it is called the Periodic Table of Elements.</a:t>
            </a:r>
            <a:endParaRPr lang="en-US" dirty="0"/>
          </a:p>
        </p:txBody>
      </p:sp>
      <p:pic>
        <p:nvPicPr>
          <p:cNvPr id="8194" name="Picture 2" descr="File:DIMendeleevCab.jpg"/>
          <p:cNvPicPr>
            <a:picLocks noGrp="1" noChangeAspect="1" noChangeArrowheads="1"/>
          </p:cNvPicPr>
          <p:nvPr>
            <p:ph sz="half" idx="1"/>
          </p:nvPr>
        </p:nvPicPr>
        <p:blipFill>
          <a:blip r:embed="rId2" cstate="print"/>
          <a:srcRect/>
          <a:stretch>
            <a:fillRect/>
          </a:stretch>
        </p:blipFill>
        <p:spPr bwMode="auto">
          <a:xfrm>
            <a:off x="685799" y="1600200"/>
            <a:ext cx="3199511"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Marie and Pierre Curie</a:t>
            </a:r>
            <a:endParaRPr lang="en-US" dirty="0"/>
          </a:p>
        </p:txBody>
      </p:sp>
      <p:pic>
        <p:nvPicPr>
          <p:cNvPr id="7172" name="Picture 4" descr="File:Mariecurie.jpg"/>
          <p:cNvPicPr>
            <a:picLocks noGrp="1" noChangeAspect="1" noChangeArrowheads="1"/>
          </p:cNvPicPr>
          <p:nvPr>
            <p:ph sz="half" idx="1"/>
          </p:nvPr>
        </p:nvPicPr>
        <p:blipFill>
          <a:blip r:embed="rId3" cstate="print"/>
          <a:stretch>
            <a:fillRect/>
          </a:stretch>
        </p:blipFill>
        <p:spPr bwMode="auto">
          <a:xfrm>
            <a:off x="762000" y="1143000"/>
            <a:ext cx="2120265" cy="2743200"/>
          </a:xfrm>
          <a:prstGeom prst="rect">
            <a:avLst/>
          </a:prstGeom>
          <a:ln>
            <a:noFill/>
          </a:ln>
          <a:effectLst>
            <a:softEdge rad="112500"/>
          </a:effectLst>
        </p:spPr>
      </p:pic>
      <p:pic>
        <p:nvPicPr>
          <p:cNvPr id="7170" name="Picture 2" descr="File:Pierrecurie2.jpg"/>
          <p:cNvPicPr>
            <a:picLocks noGrp="1" noChangeAspect="1" noChangeArrowheads="1"/>
          </p:cNvPicPr>
          <p:nvPr>
            <p:ph sz="half" idx="2"/>
          </p:nvPr>
        </p:nvPicPr>
        <p:blipFill>
          <a:blip r:embed="rId4" cstate="print"/>
          <a:stretch>
            <a:fillRect/>
          </a:stretch>
        </p:blipFill>
        <p:spPr bwMode="auto">
          <a:xfrm>
            <a:off x="762000" y="3886200"/>
            <a:ext cx="2133600" cy="2766290"/>
          </a:xfrm>
          <a:prstGeom prst="rect">
            <a:avLst/>
          </a:prstGeom>
          <a:ln>
            <a:noFill/>
          </a:ln>
          <a:effectLst>
            <a:softEdge rad="112500"/>
          </a:effectLst>
        </p:spPr>
      </p:pic>
      <p:sp>
        <p:nvSpPr>
          <p:cNvPr id="8" name="Rectangle 7"/>
          <p:cNvSpPr/>
          <p:nvPr/>
        </p:nvSpPr>
        <p:spPr>
          <a:xfrm>
            <a:off x="3124200" y="1143000"/>
            <a:ext cx="5257800" cy="5324535"/>
          </a:xfrm>
          <a:prstGeom prst="rect">
            <a:avLst/>
          </a:prstGeom>
        </p:spPr>
        <p:txBody>
          <a:bodyPr wrap="square">
            <a:spAutoFit/>
          </a:bodyPr>
          <a:lstStyle/>
          <a:p>
            <a:pPr>
              <a:buFont typeface="Arial" pitchFamily="34" charset="0"/>
              <a:buChar char="•"/>
            </a:pPr>
            <a:r>
              <a:rPr lang="en-US" sz="2000" dirty="0" smtClean="0"/>
              <a:t> This husband and wife team discovered radium and polonium. These elements released energy which Marie Curie named “radioactivity.” </a:t>
            </a:r>
          </a:p>
          <a:p>
            <a:pPr>
              <a:buFont typeface="Arial" pitchFamily="34" charset="0"/>
              <a:buChar char="•"/>
            </a:pPr>
            <a:r>
              <a:rPr lang="en-US" sz="2000" dirty="0" smtClean="0"/>
              <a:t> The Curies shared the Nobel Prize for chemistry in 1903. </a:t>
            </a:r>
          </a:p>
          <a:p>
            <a:pPr>
              <a:buFont typeface="Arial" pitchFamily="34" charset="0"/>
              <a:buChar char="•"/>
            </a:pPr>
            <a:r>
              <a:rPr lang="en-US" sz="2000" dirty="0" smtClean="0"/>
              <a:t> Pierre Currie died when hit by a horse drawn vehicle in 1906. </a:t>
            </a:r>
          </a:p>
          <a:p>
            <a:pPr>
              <a:buFont typeface="Arial" pitchFamily="34" charset="0"/>
              <a:buChar char="•"/>
            </a:pPr>
            <a:r>
              <a:rPr lang="en-US" sz="2000" dirty="0" smtClean="0"/>
              <a:t> Marie Curie won the Nobel Prize again in 1911. </a:t>
            </a:r>
          </a:p>
          <a:p>
            <a:pPr>
              <a:buFont typeface="Arial" pitchFamily="34" charset="0"/>
              <a:buChar char="•"/>
            </a:pPr>
            <a:r>
              <a:rPr lang="en-US" sz="2000" dirty="0" smtClean="0"/>
              <a:t> She died in 1936 from the effects of working with radiation without safety precautions. She is known to have carried radioactive isotopes in her pockets, and stored them in her desk drawers. It was unknown at the time that radiation had such negative health effects.</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Ernest Rutherford</a:t>
            </a:r>
            <a:endParaRPr lang="en-US" dirty="0"/>
          </a:p>
        </p:txBody>
      </p:sp>
      <p:sp>
        <p:nvSpPr>
          <p:cNvPr id="4" name="Content Placeholder 3"/>
          <p:cNvSpPr>
            <a:spLocks noGrp="1"/>
          </p:cNvSpPr>
          <p:nvPr>
            <p:ph sz="half" idx="1"/>
          </p:nvPr>
        </p:nvSpPr>
        <p:spPr/>
        <p:txBody>
          <a:bodyPr/>
          <a:lstStyle/>
          <a:p>
            <a:r>
              <a:rPr lang="en-US" dirty="0" smtClean="0"/>
              <a:t>Rutherford suggested that atoms were made up of yet smaller particles.</a:t>
            </a:r>
          </a:p>
          <a:p>
            <a:r>
              <a:rPr lang="en-US" dirty="0" smtClean="0"/>
              <a:t>Each atom, he said, had a nucleus surrounded by one or more particles called electrons.</a:t>
            </a:r>
            <a:endParaRPr lang="en-US" dirty="0"/>
          </a:p>
        </p:txBody>
      </p:sp>
      <p:pic>
        <p:nvPicPr>
          <p:cNvPr id="6146" name="Picture 2" descr="File:Ernest Rutherford cropped.jpg"/>
          <p:cNvPicPr>
            <a:picLocks noGrp="1" noChangeAspect="1" noChangeArrowheads="1"/>
          </p:cNvPicPr>
          <p:nvPr>
            <p:ph sz="half" idx="2"/>
          </p:nvPr>
        </p:nvPicPr>
        <p:blipFill>
          <a:blip r:embed="rId2" cstate="print"/>
          <a:srcRect/>
          <a:stretch>
            <a:fillRect/>
          </a:stretch>
        </p:blipFill>
        <p:spPr bwMode="auto">
          <a:xfrm>
            <a:off x="4495800" y="1524000"/>
            <a:ext cx="3718560" cy="4648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Ivan Pavlov</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Russian physiologist who believed that human actions were often unconscious reactions to experiences and could be changed by training.</a:t>
            </a:r>
          </a:p>
          <a:p>
            <a:r>
              <a:rPr lang="en-US" dirty="0" smtClean="0"/>
              <a:t>He experimented with dogs getting them to salivate at the ringing of a bell. This is called “conditioning.”</a:t>
            </a:r>
            <a:endParaRPr lang="en-US" dirty="0"/>
          </a:p>
        </p:txBody>
      </p:sp>
      <p:pic>
        <p:nvPicPr>
          <p:cNvPr id="40962" name="Picture 2" descr="File:Ivan Pavlov (Nobel).png">
            <a:hlinkClick r:id="rId2"/>
          </p:cNvPr>
          <p:cNvPicPr>
            <a:picLocks noGrp="1" noChangeAspect="1" noChangeArrowheads="1"/>
          </p:cNvPicPr>
          <p:nvPr>
            <p:ph sz="half" idx="2"/>
          </p:nvPr>
        </p:nvPicPr>
        <p:blipFill>
          <a:blip r:embed="rId3" cstate="print"/>
          <a:srcRect/>
          <a:stretch>
            <a:fillRect/>
          </a:stretch>
        </p:blipFill>
        <p:spPr bwMode="auto">
          <a:xfrm>
            <a:off x="4572000" y="1523999"/>
            <a:ext cx="3352800" cy="4741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Sigmund Freud</a:t>
            </a:r>
            <a:endParaRPr lang="en-US" dirty="0"/>
          </a:p>
        </p:txBody>
      </p:sp>
      <p:sp>
        <p:nvSpPr>
          <p:cNvPr id="5" name="Content Placeholder 4"/>
          <p:cNvSpPr>
            <a:spLocks noGrp="1"/>
          </p:cNvSpPr>
          <p:nvPr>
            <p:ph sz="half" idx="2"/>
          </p:nvPr>
        </p:nvSpPr>
        <p:spPr/>
        <p:txBody>
          <a:bodyPr/>
          <a:lstStyle/>
          <a:p>
            <a:r>
              <a:rPr lang="en-US" dirty="0" smtClean="0"/>
              <a:t>A pioneer in psychology.</a:t>
            </a:r>
          </a:p>
          <a:p>
            <a:r>
              <a:rPr lang="en-US" dirty="0" smtClean="0"/>
              <a:t>Freud believed that the unconscious mind drives how people think and act.</a:t>
            </a:r>
          </a:p>
          <a:p>
            <a:r>
              <a:rPr lang="en-US" dirty="0" smtClean="0"/>
              <a:t>He founded a type of therapy called psychoanalysis.</a:t>
            </a:r>
            <a:endParaRPr lang="en-US" dirty="0"/>
          </a:p>
        </p:txBody>
      </p:sp>
      <p:pic>
        <p:nvPicPr>
          <p:cNvPr id="5122" name="Picture 2" descr="File:Sigmund Freud LIFE.jpg"/>
          <p:cNvPicPr>
            <a:picLocks noGrp="1" noChangeAspect="1" noChangeArrowheads="1"/>
          </p:cNvPicPr>
          <p:nvPr>
            <p:ph sz="half" idx="1"/>
          </p:nvPr>
        </p:nvPicPr>
        <p:blipFill>
          <a:blip r:embed="rId2" cstate="print"/>
          <a:srcRect/>
          <a:stretch>
            <a:fillRect/>
          </a:stretch>
        </p:blipFill>
        <p:spPr bwMode="auto">
          <a:xfrm>
            <a:off x="685800" y="1524000"/>
            <a:ext cx="322326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Mass Culture—sometimes called “popular culture” or “pop culture”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set of cultural values and ideas that arise from common exposure of a population to the same cultural activities, communications media, music and art, etc. Mass culture becomes possible only with modern communications and electronic media. A mass culture is transmitted to individuals, rather than arising from people's daily interactions, and therefore lacks the distinctive content of cultures rooted in community and region. Mass culture tends to reproduce the liberal value of individualism and to foster a view of the citizen as consumer.”</a:t>
            </a:r>
          </a:p>
          <a:p>
            <a:pPr>
              <a:buNone/>
            </a:pPr>
            <a:endParaRPr lang="en-US" sz="2300" dirty="0" smtClean="0"/>
          </a:p>
          <a:p>
            <a:pPr>
              <a:buNone/>
            </a:pPr>
            <a:r>
              <a:rPr lang="en-US" sz="2300" dirty="0" smtClean="0"/>
              <a:t>Retrieved from </a:t>
            </a:r>
            <a:r>
              <a:rPr lang="en-US" sz="2300" i="1" dirty="0" smtClean="0"/>
              <a:t>Online Dictionary of the Social Studies </a:t>
            </a:r>
            <a:r>
              <a:rPr lang="en-US" sz="2300" dirty="0" smtClean="0"/>
              <a:t>on April 6, 2011, http://bitbucket.icaap.org/dict.pl?term=MASS%20CULTURE</a:t>
            </a:r>
            <a:endParaRPr lang="en-US" sz="23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Vaudeville</a:t>
            </a:r>
            <a:endParaRPr lang="en-US" dirty="0"/>
          </a:p>
        </p:txBody>
      </p:sp>
      <p:sp>
        <p:nvSpPr>
          <p:cNvPr id="3" name="Content Placeholder 2"/>
          <p:cNvSpPr>
            <a:spLocks noGrp="1"/>
          </p:cNvSpPr>
          <p:nvPr>
            <p:ph idx="1"/>
          </p:nvPr>
        </p:nvSpPr>
        <p:spPr>
          <a:xfrm>
            <a:off x="457200" y="1600200"/>
            <a:ext cx="8077200" cy="4525963"/>
          </a:xfrm>
        </p:spPr>
        <p:txBody>
          <a:bodyPr>
            <a:normAutofit fontScale="92500" lnSpcReduction="20000"/>
          </a:bodyPr>
          <a:lstStyle/>
          <a:p>
            <a:r>
              <a:rPr lang="en-US" dirty="0" smtClean="0"/>
              <a:t>Vaudeville was a theatrical genre of variety entertainment in the United States and Canada from the early 1880s until the early 1930s. Each performance was made up of a series of separate, unrelated acts grouped together on a common bill. Types of acts included popular and classical musicians, dancers, comedians, trained animals, magicians, female and male impersonators, acrobats, illustrated songs, jugglers, one-act plays or scenes from plays, athletes, lecturing celebrities, minstrels, and movies.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i="1" dirty="0" smtClean="0"/>
              <a:t>Rialto Square Theater</a:t>
            </a:r>
            <a:r>
              <a:rPr lang="en-US" dirty="0" smtClean="0"/>
              <a:t>, Joliet, Illinois</a:t>
            </a:r>
            <a:endParaRPr lang="en-US" dirty="0"/>
          </a:p>
        </p:txBody>
      </p:sp>
      <p:sp>
        <p:nvSpPr>
          <p:cNvPr id="5" name="Content Placeholder 4"/>
          <p:cNvSpPr>
            <a:spLocks noGrp="1"/>
          </p:cNvSpPr>
          <p:nvPr>
            <p:ph sz="half" idx="1"/>
          </p:nvPr>
        </p:nvSpPr>
        <p:spPr/>
        <p:txBody>
          <a:bodyPr>
            <a:normAutofit/>
          </a:bodyPr>
          <a:lstStyle/>
          <a:p>
            <a:r>
              <a:rPr lang="en-US" dirty="0" smtClean="0"/>
              <a:t>The Rialto Square Theater in Joliet, </a:t>
            </a:r>
            <a:r>
              <a:rPr lang="en-US" dirty="0" smtClean="0"/>
              <a:t>Illinois.</a:t>
            </a:r>
            <a:endParaRPr lang="en-US" dirty="0" smtClean="0"/>
          </a:p>
          <a:p>
            <a:endParaRPr lang="en-US" dirty="0"/>
          </a:p>
        </p:txBody>
      </p:sp>
      <p:pic>
        <p:nvPicPr>
          <p:cNvPr id="7" name="Picture 2" descr="http://upload.wikimedia.org/wikipedia/en/6/6d/RialtoSquareJoliet.jpg"/>
          <p:cNvPicPr>
            <a:picLocks noGrp="1" noChangeAspect="1" noChangeArrowheads="1"/>
          </p:cNvPicPr>
          <p:nvPr>
            <p:ph sz="half" idx="2"/>
          </p:nvPr>
        </p:nvPicPr>
        <p:blipFill>
          <a:blip r:embed="rId2" cstate="print"/>
          <a:srcRect/>
          <a:stretch>
            <a:fillRect/>
          </a:stretch>
        </p:blipFill>
        <p:spPr bwMode="auto">
          <a:xfrm>
            <a:off x="4495800" y="1371600"/>
            <a:ext cx="3429000" cy="4572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Edison</a:t>
            </a:r>
            <a:endParaRPr lang="en-US" dirty="0"/>
          </a:p>
        </p:txBody>
      </p:sp>
      <p:sp>
        <p:nvSpPr>
          <p:cNvPr id="4" name="Content Placeholder 3"/>
          <p:cNvSpPr>
            <a:spLocks noGrp="1"/>
          </p:cNvSpPr>
          <p:nvPr>
            <p:ph sz="half" idx="1"/>
          </p:nvPr>
        </p:nvSpPr>
        <p:spPr/>
        <p:txBody>
          <a:bodyPr/>
          <a:lstStyle/>
          <a:p>
            <a:r>
              <a:rPr lang="en-US" dirty="0" smtClean="0"/>
              <a:t>Patented more than 1,000 inventions</a:t>
            </a:r>
          </a:p>
          <a:p>
            <a:r>
              <a:rPr lang="en-US" dirty="0" smtClean="0"/>
              <a:t>Inventions:</a:t>
            </a:r>
          </a:p>
          <a:p>
            <a:pPr lvl="1"/>
            <a:r>
              <a:rPr lang="en-US" dirty="0" smtClean="0"/>
              <a:t>Research laboratory is probably his most important invention.</a:t>
            </a:r>
          </a:p>
          <a:p>
            <a:pPr lvl="1"/>
            <a:r>
              <a:rPr lang="en-US" dirty="0" smtClean="0"/>
              <a:t>Phonograph</a:t>
            </a:r>
          </a:p>
          <a:p>
            <a:pPr lvl="1"/>
            <a:r>
              <a:rPr lang="en-US" dirty="0" err="1" smtClean="0"/>
              <a:t>Lightbulb</a:t>
            </a:r>
            <a:endParaRPr lang="en-US" dirty="0" smtClean="0"/>
          </a:p>
          <a:p>
            <a:pPr lvl="1"/>
            <a:r>
              <a:rPr lang="en-US" dirty="0" err="1" smtClean="0"/>
              <a:t>Kinetoscope</a:t>
            </a:r>
            <a:r>
              <a:rPr lang="en-US" dirty="0" smtClean="0"/>
              <a:t> (for motion pictures)</a:t>
            </a:r>
          </a:p>
          <a:p>
            <a:pPr>
              <a:buNone/>
            </a:pPr>
            <a:endParaRPr lang="en-US" dirty="0"/>
          </a:p>
        </p:txBody>
      </p:sp>
      <p:pic>
        <p:nvPicPr>
          <p:cNvPr id="18434" name="Picture 2" descr="http://upload.wikimedia.org/wikipedia/commons/9/9d/Thomas_Edison2.jpg"/>
          <p:cNvPicPr>
            <a:picLocks noGrp="1" noChangeAspect="1" noChangeArrowheads="1"/>
          </p:cNvPicPr>
          <p:nvPr>
            <p:ph sz="half" idx="2"/>
          </p:nvPr>
        </p:nvPicPr>
        <p:blipFill>
          <a:blip r:embed="rId2" cstate="print"/>
          <a:stretch>
            <a:fillRect/>
          </a:stretch>
        </p:blipFill>
        <p:spPr bwMode="auto">
          <a:xfrm>
            <a:off x="4327739" y="1600200"/>
            <a:ext cx="3537065" cy="4526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rialtosquare.com/images/visionairies/stairs.jpg"/>
          <p:cNvPicPr>
            <a:picLocks noChangeAspect="1" noChangeArrowheads="1"/>
          </p:cNvPicPr>
          <p:nvPr/>
        </p:nvPicPr>
        <p:blipFill>
          <a:blip r:embed="rId2" cstate="print"/>
          <a:srcRect/>
          <a:stretch>
            <a:fillRect/>
          </a:stretch>
        </p:blipFill>
        <p:spPr bwMode="auto">
          <a:xfrm>
            <a:off x="3418922" y="1447800"/>
            <a:ext cx="5725078" cy="5410200"/>
          </a:xfrm>
          <a:prstGeom prst="rect">
            <a:avLst/>
          </a:prstGeom>
          <a:noFill/>
        </p:spPr>
      </p:pic>
      <p:sp>
        <p:nvSpPr>
          <p:cNvPr id="6" name="Title 5"/>
          <p:cNvSpPr>
            <a:spLocks noGrp="1"/>
          </p:cNvSpPr>
          <p:nvPr>
            <p:ph type="title"/>
          </p:nvPr>
        </p:nvSpPr>
        <p:spPr/>
        <p:txBody>
          <a:bodyPr/>
          <a:lstStyle/>
          <a:p>
            <a:r>
              <a:rPr lang="en-US" dirty="0" smtClean="0"/>
              <a:t>Rialto’s rotunda</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Rialto ushers, circa 1926</a:t>
            </a:r>
            <a:endParaRPr lang="en-US" dirty="0"/>
          </a:p>
        </p:txBody>
      </p:sp>
      <p:pic>
        <p:nvPicPr>
          <p:cNvPr id="38914" name="Picture 2" descr="http://www.rialtosquare.com/images/visionairies/boys.jpg"/>
          <p:cNvPicPr>
            <a:picLocks noChangeAspect="1" noChangeArrowheads="1"/>
          </p:cNvPicPr>
          <p:nvPr/>
        </p:nvPicPr>
        <p:blipFill>
          <a:blip r:embed="rId2" cstate="print"/>
          <a:srcRect/>
          <a:stretch>
            <a:fillRect/>
          </a:stretch>
        </p:blipFill>
        <p:spPr bwMode="auto">
          <a:xfrm>
            <a:off x="685800" y="1600200"/>
            <a:ext cx="7886700" cy="5257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9938" name="Picture 2" descr="http://www.rialtosquare.com/images/visionairies/oldtheatre.jpg"/>
          <p:cNvPicPr>
            <a:picLocks noChangeAspect="1" noChangeArrowheads="1"/>
          </p:cNvPicPr>
          <p:nvPr/>
        </p:nvPicPr>
        <p:blipFill>
          <a:blip r:embed="rId2" cstate="print"/>
          <a:srcRect/>
          <a:stretch>
            <a:fillRect/>
          </a:stretch>
        </p:blipFill>
        <p:spPr bwMode="auto">
          <a:xfrm>
            <a:off x="304800" y="0"/>
            <a:ext cx="859937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Orpheum Theater, Tulsa, OK</a:t>
            </a:r>
            <a:endParaRPr lang="en-US" dirty="0"/>
          </a:p>
        </p:txBody>
      </p:sp>
      <p:pic>
        <p:nvPicPr>
          <p:cNvPr id="33794" name="Picture 2" descr="http://farm4.static.flickr.com/3233/2622635441_a5ef7970b8.jpg?v=0"/>
          <p:cNvPicPr>
            <a:picLocks noGrp="1" noChangeAspect="1" noChangeArrowheads="1"/>
          </p:cNvPicPr>
          <p:nvPr>
            <p:ph sz="half" idx="1"/>
          </p:nvPr>
        </p:nvPicPr>
        <p:blipFill>
          <a:blip r:embed="rId2" cstate="print"/>
          <a:srcRect/>
          <a:stretch>
            <a:fillRect/>
          </a:stretch>
        </p:blipFill>
        <p:spPr bwMode="auto">
          <a:xfrm>
            <a:off x="0" y="1295400"/>
            <a:ext cx="4553712" cy="4572000"/>
          </a:xfrm>
          <a:prstGeom prst="rect">
            <a:avLst/>
          </a:prstGeom>
          <a:noFill/>
        </p:spPr>
      </p:pic>
      <p:pic>
        <p:nvPicPr>
          <p:cNvPr id="33796" name="Picture 4" descr="http://farm4.static.flickr.com/3039/2623459026_2a2f837aa7.jpg"/>
          <p:cNvPicPr>
            <a:picLocks noGrp="1" noChangeAspect="1" noChangeArrowheads="1"/>
          </p:cNvPicPr>
          <p:nvPr>
            <p:ph sz="half" idx="2"/>
          </p:nvPr>
        </p:nvPicPr>
        <p:blipFill>
          <a:blip r:embed="rId3" cstate="print"/>
          <a:srcRect/>
          <a:stretch>
            <a:fillRect/>
          </a:stretch>
        </p:blipFill>
        <p:spPr bwMode="auto">
          <a:xfrm>
            <a:off x="4588763" y="1295400"/>
            <a:ext cx="4555237" cy="4648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farm4.static.flickr.com/3149/2622635285_40d48e9ef3.jpg?v=0"/>
          <p:cNvPicPr>
            <a:picLocks noGrp="1" noChangeAspect="1" noChangeArrowheads="1"/>
          </p:cNvPicPr>
          <p:nvPr>
            <p:ph sz="half" idx="4294967295"/>
          </p:nvPr>
        </p:nvPicPr>
        <p:blipFill>
          <a:blip r:embed="rId2" cstate="print"/>
          <a:srcRect/>
          <a:stretch>
            <a:fillRect/>
          </a:stretch>
        </p:blipFill>
        <p:spPr bwMode="auto">
          <a:xfrm>
            <a:off x="304800" y="0"/>
            <a:ext cx="8552089"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farm4.static.flickr.com/3102/2623458900_9ffe21b658.jpg?v=0"/>
          <p:cNvPicPr>
            <a:picLocks noChangeAspect="1" noChangeArrowheads="1"/>
          </p:cNvPicPr>
          <p:nvPr/>
        </p:nvPicPr>
        <p:blipFill>
          <a:blip r:embed="rId2" cstate="print"/>
          <a:srcRect/>
          <a:stretch>
            <a:fillRect/>
          </a:stretch>
        </p:blipFill>
        <p:spPr bwMode="auto">
          <a:xfrm>
            <a:off x="381000" y="0"/>
            <a:ext cx="8529851"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well-known Vaudeville acts</a:t>
            </a:r>
            <a:endParaRPr lang="en-US" dirty="0"/>
          </a:p>
        </p:txBody>
      </p:sp>
      <p:sp>
        <p:nvSpPr>
          <p:cNvPr id="3" name="Content Placeholder 2"/>
          <p:cNvSpPr>
            <a:spLocks noGrp="1"/>
          </p:cNvSpPr>
          <p:nvPr>
            <p:ph sz="half" idx="1"/>
          </p:nvPr>
        </p:nvSpPr>
        <p:spPr>
          <a:xfrm>
            <a:off x="457200" y="1600200"/>
            <a:ext cx="3429000" cy="4525963"/>
          </a:xfrm>
        </p:spPr>
        <p:txBody>
          <a:bodyPr>
            <a:normAutofit fontScale="92500" lnSpcReduction="20000"/>
          </a:bodyPr>
          <a:lstStyle/>
          <a:p>
            <a:r>
              <a:rPr lang="en-US" b="1" dirty="0" smtClean="0"/>
              <a:t>Abbott and Costello </a:t>
            </a:r>
            <a:r>
              <a:rPr lang="en-US" dirty="0" smtClean="0"/>
              <a:t>(comedians)</a:t>
            </a:r>
          </a:p>
          <a:p>
            <a:r>
              <a:rPr lang="en-US" b="1" dirty="0" smtClean="0"/>
              <a:t>Morey Amsterdam </a:t>
            </a:r>
            <a:r>
              <a:rPr lang="en-US" dirty="0" smtClean="0"/>
              <a:t>(cello playing and comedy)</a:t>
            </a:r>
          </a:p>
          <a:p>
            <a:r>
              <a:rPr lang="en-US" b="1" dirty="0" smtClean="0"/>
              <a:t>Jack Benny </a:t>
            </a:r>
            <a:r>
              <a:rPr lang="en-US" dirty="0" smtClean="0"/>
              <a:t>(comedian)</a:t>
            </a:r>
          </a:p>
          <a:p>
            <a:r>
              <a:rPr lang="en-US" b="1" dirty="0" smtClean="0"/>
              <a:t>Edgar Bergen </a:t>
            </a:r>
            <a:r>
              <a:rPr lang="en-US" dirty="0" smtClean="0"/>
              <a:t>(ventriloquist) and Charlie McCarthy (the dummy)</a:t>
            </a:r>
          </a:p>
          <a:p>
            <a:r>
              <a:rPr lang="en-US" b="1" dirty="0" smtClean="0"/>
              <a:t>Bob Hope </a:t>
            </a:r>
            <a:r>
              <a:rPr lang="en-US" dirty="0" smtClean="0"/>
              <a:t>(comedian/actor)</a:t>
            </a:r>
            <a:endParaRPr lang="en-US" dirty="0"/>
          </a:p>
        </p:txBody>
      </p:sp>
      <p:pic>
        <p:nvPicPr>
          <p:cNvPr id="44034" name="Picture 2" descr="File:Abbott and Costello.jpg"/>
          <p:cNvPicPr>
            <a:picLocks noGrp="1" noChangeAspect="1" noChangeArrowheads="1"/>
          </p:cNvPicPr>
          <p:nvPr>
            <p:ph sz="half" idx="2"/>
          </p:nvPr>
        </p:nvPicPr>
        <p:blipFill>
          <a:blip r:embed="rId2" cstate="print"/>
          <a:srcRect/>
          <a:stretch>
            <a:fillRect/>
          </a:stretch>
        </p:blipFill>
        <p:spPr bwMode="auto">
          <a:xfrm>
            <a:off x="3962400" y="1219200"/>
            <a:ext cx="3657600" cy="2585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4036" name="Picture 4" descr="File:Morey Amsterdam HA-SN-99-00637.jpg"/>
          <p:cNvPicPr>
            <a:picLocks noChangeAspect="1" noChangeArrowheads="1"/>
          </p:cNvPicPr>
          <p:nvPr/>
        </p:nvPicPr>
        <p:blipFill>
          <a:blip r:embed="rId3" cstate="print"/>
          <a:srcRect/>
          <a:stretch>
            <a:fillRect/>
          </a:stretch>
        </p:blipFill>
        <p:spPr bwMode="auto">
          <a:xfrm>
            <a:off x="3886200" y="2971800"/>
            <a:ext cx="2133600" cy="3081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4038" name="Picture 6" descr="http://upload.wikimedia.org/wikipedia/commons/e/ed/JackBenny1958Cropped.jpg"/>
          <p:cNvPicPr>
            <a:picLocks noChangeAspect="1" noChangeArrowheads="1"/>
          </p:cNvPicPr>
          <p:nvPr/>
        </p:nvPicPr>
        <p:blipFill>
          <a:blip r:embed="rId4" cstate="print"/>
          <a:srcRect/>
          <a:stretch>
            <a:fillRect/>
          </a:stretch>
        </p:blipFill>
        <p:spPr bwMode="auto">
          <a:xfrm>
            <a:off x="7315200" y="1143000"/>
            <a:ext cx="1657350" cy="3171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4040" name="Picture 8" descr="http://upload.wikimedia.org/wikipedia/commons/thumb/5/5d/EdgarBergenandCharlieMcCarthyStageDoorCanteen1.jpg/220px-EdgarBergenandCharlieMcCarthyStageDoorCanteen1.jpg"/>
          <p:cNvPicPr>
            <a:picLocks noChangeAspect="1" noChangeArrowheads="1"/>
          </p:cNvPicPr>
          <p:nvPr/>
        </p:nvPicPr>
        <p:blipFill>
          <a:blip r:embed="rId5" cstate="print"/>
          <a:srcRect/>
          <a:stretch>
            <a:fillRect/>
          </a:stretch>
        </p:blipFill>
        <p:spPr bwMode="auto">
          <a:xfrm>
            <a:off x="5486402" y="2514600"/>
            <a:ext cx="3657598"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4042" name="Picture 10" descr="File:Bob Hope in The Ghost Breakers trailer.JPG"/>
          <p:cNvPicPr>
            <a:picLocks noChangeAspect="1" noChangeArrowheads="1"/>
          </p:cNvPicPr>
          <p:nvPr/>
        </p:nvPicPr>
        <p:blipFill>
          <a:blip r:embed="rId6" cstate="print"/>
          <a:srcRect/>
          <a:stretch>
            <a:fillRect/>
          </a:stretch>
        </p:blipFill>
        <p:spPr bwMode="auto">
          <a:xfrm>
            <a:off x="5715000" y="4267200"/>
            <a:ext cx="345077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Stooges</a:t>
            </a:r>
            <a:endParaRPr lang="en-US" dirty="0"/>
          </a:p>
        </p:txBody>
      </p:sp>
      <p:sp>
        <p:nvSpPr>
          <p:cNvPr id="3" name="Content Placeholder 2"/>
          <p:cNvSpPr>
            <a:spLocks noGrp="1"/>
          </p:cNvSpPr>
          <p:nvPr>
            <p:ph sz="half" idx="1"/>
          </p:nvPr>
        </p:nvSpPr>
        <p:spPr>
          <a:xfrm>
            <a:off x="304800" y="1219200"/>
            <a:ext cx="3886200" cy="5334000"/>
          </a:xfrm>
        </p:spPr>
        <p:txBody>
          <a:bodyPr>
            <a:normAutofit fontScale="77500" lnSpcReduction="20000"/>
          </a:bodyPr>
          <a:lstStyle/>
          <a:p>
            <a:r>
              <a:rPr lang="en-US" dirty="0" smtClean="0"/>
              <a:t>Better known for their film shorts, </a:t>
            </a:r>
            <a:r>
              <a:rPr lang="en-US" i="1" dirty="0" smtClean="0"/>
              <a:t>The Three Stooges</a:t>
            </a:r>
            <a:r>
              <a:rPr lang="en-US" dirty="0" smtClean="0"/>
              <a:t> got their start on the Vaudeville circuit, employed by Ted Healy. They were then called </a:t>
            </a:r>
            <a:r>
              <a:rPr lang="en-US" i="1" dirty="0" smtClean="0"/>
              <a:t>Ted Healy and his Stooges</a:t>
            </a:r>
            <a:r>
              <a:rPr lang="en-US" dirty="0" smtClean="0"/>
              <a:t>. The original three were Moe, Larry, and </a:t>
            </a:r>
            <a:r>
              <a:rPr lang="en-US" dirty="0" err="1" smtClean="0"/>
              <a:t>Shemp</a:t>
            </a:r>
            <a:r>
              <a:rPr lang="en-US" dirty="0" smtClean="0"/>
              <a:t> who appeared in the film </a:t>
            </a:r>
            <a:r>
              <a:rPr lang="en-US" i="1" dirty="0" smtClean="0"/>
              <a:t>Soup to Nuts</a:t>
            </a:r>
            <a:r>
              <a:rPr lang="en-US" dirty="0" smtClean="0"/>
              <a:t> in 1930 (above right). </a:t>
            </a:r>
            <a:r>
              <a:rPr lang="en-US" dirty="0" err="1" smtClean="0"/>
              <a:t>Shemp</a:t>
            </a:r>
            <a:r>
              <a:rPr lang="en-US" dirty="0" smtClean="0"/>
              <a:t> left the act in 1932 to be replaced by Jerome “Curly” Howard because of disagreements with Healy. They eventually separated from Healy’s act. When </a:t>
            </a:r>
            <a:r>
              <a:rPr lang="en-US" dirty="0" err="1" smtClean="0"/>
              <a:t>Curly’s</a:t>
            </a:r>
            <a:r>
              <a:rPr lang="en-US" dirty="0" smtClean="0"/>
              <a:t> stroke forced him into retirement in 1946, </a:t>
            </a:r>
            <a:r>
              <a:rPr lang="en-US" dirty="0" err="1" smtClean="0"/>
              <a:t>Shemp</a:t>
            </a:r>
            <a:r>
              <a:rPr lang="en-US" dirty="0" smtClean="0"/>
              <a:t> returned to the act until his death in 1955. Joe </a:t>
            </a:r>
            <a:r>
              <a:rPr lang="en-US" dirty="0" err="1" smtClean="0"/>
              <a:t>Besser</a:t>
            </a:r>
            <a:r>
              <a:rPr lang="en-US" dirty="0" smtClean="0"/>
              <a:t> replaced </a:t>
            </a:r>
            <a:r>
              <a:rPr lang="en-US" dirty="0" err="1" smtClean="0"/>
              <a:t>Shemp</a:t>
            </a:r>
            <a:r>
              <a:rPr lang="en-US" dirty="0" smtClean="0"/>
              <a:t>.</a:t>
            </a:r>
            <a:endParaRPr lang="en-US" dirty="0"/>
          </a:p>
        </p:txBody>
      </p:sp>
      <p:pic>
        <p:nvPicPr>
          <p:cNvPr id="1026" name="Picture 2" descr="File:Souptonuts.jpg">
            <a:hlinkClick r:id="rId2"/>
          </p:cNvPr>
          <p:cNvPicPr>
            <a:picLocks noGrp="1" noChangeAspect="1" noChangeArrowheads="1"/>
          </p:cNvPicPr>
          <p:nvPr>
            <p:ph sz="half" idx="2"/>
          </p:nvPr>
        </p:nvPicPr>
        <p:blipFill>
          <a:blip r:embed="rId3" cstate="print"/>
          <a:srcRect/>
          <a:stretch>
            <a:fillRect/>
          </a:stretch>
        </p:blipFill>
        <p:spPr bwMode="auto">
          <a:xfrm>
            <a:off x="5334000" y="228600"/>
            <a:ext cx="3159351" cy="2362200"/>
          </a:xfrm>
          <a:prstGeom prst="rect">
            <a:avLst/>
          </a:prstGeom>
          <a:noFill/>
          <a:effectLst>
            <a:innerShdw blurRad="63500" dist="50800" dir="2700000">
              <a:schemeClr val="tx1">
                <a:alpha val="50000"/>
              </a:schemeClr>
            </a:innerShdw>
          </a:effectLst>
        </p:spPr>
      </p:pic>
      <p:pic>
        <p:nvPicPr>
          <p:cNvPr id="1028" name="Picture 4" descr="File:Curlyhoward.jpg">
            <a:hlinkClick r:id="rId4"/>
          </p:cNvPr>
          <p:cNvPicPr>
            <a:picLocks noChangeAspect="1" noChangeArrowheads="1"/>
          </p:cNvPicPr>
          <p:nvPr/>
        </p:nvPicPr>
        <p:blipFill>
          <a:blip r:embed="rId5" cstate="print"/>
          <a:srcRect/>
          <a:stretch>
            <a:fillRect/>
          </a:stretch>
        </p:blipFill>
        <p:spPr bwMode="auto">
          <a:xfrm>
            <a:off x="4191000" y="2286000"/>
            <a:ext cx="2667000" cy="3514726"/>
          </a:xfrm>
          <a:prstGeom prst="rect">
            <a:avLst/>
          </a:prstGeom>
          <a:noFill/>
          <a:effectLst>
            <a:innerShdw blurRad="63500" dist="50800">
              <a:schemeClr val="tx1">
                <a:alpha val="50000"/>
              </a:schemeClr>
            </a:innerShdw>
          </a:effectLst>
        </p:spPr>
      </p:pic>
      <p:pic>
        <p:nvPicPr>
          <p:cNvPr id="1030" name="Picture 6" descr="File:Bessergood.jpg">
            <a:hlinkClick r:id="rId6"/>
          </p:cNvPr>
          <p:cNvPicPr>
            <a:picLocks noChangeAspect="1" noChangeArrowheads="1"/>
          </p:cNvPicPr>
          <p:nvPr/>
        </p:nvPicPr>
        <p:blipFill>
          <a:blip r:embed="rId7" cstate="print"/>
          <a:srcRect/>
          <a:stretch>
            <a:fillRect/>
          </a:stretch>
        </p:blipFill>
        <p:spPr bwMode="auto">
          <a:xfrm>
            <a:off x="6905625" y="2514600"/>
            <a:ext cx="2238375" cy="2895601"/>
          </a:xfrm>
          <a:prstGeom prst="rect">
            <a:avLst/>
          </a:prstGeom>
          <a:noFill/>
        </p:spPr>
      </p:pic>
      <p:sp>
        <p:nvSpPr>
          <p:cNvPr id="8" name="TextBox 7"/>
          <p:cNvSpPr txBox="1"/>
          <p:nvPr/>
        </p:nvSpPr>
        <p:spPr>
          <a:xfrm>
            <a:off x="4114800" y="5791200"/>
            <a:ext cx="2895600" cy="369332"/>
          </a:xfrm>
          <a:prstGeom prst="rect">
            <a:avLst/>
          </a:prstGeom>
          <a:noFill/>
        </p:spPr>
        <p:txBody>
          <a:bodyPr wrap="square" rtlCol="0">
            <a:spAutoFit/>
          </a:bodyPr>
          <a:lstStyle/>
          <a:p>
            <a:r>
              <a:rPr lang="en-US" b="1" dirty="0" smtClean="0"/>
              <a:t>Jerome “Curly” Howard</a:t>
            </a:r>
            <a:endParaRPr lang="en-US" b="1" dirty="0"/>
          </a:p>
        </p:txBody>
      </p:sp>
      <p:sp>
        <p:nvSpPr>
          <p:cNvPr id="9" name="TextBox 8"/>
          <p:cNvSpPr txBox="1"/>
          <p:nvPr/>
        </p:nvSpPr>
        <p:spPr>
          <a:xfrm>
            <a:off x="7010400" y="5486400"/>
            <a:ext cx="1905000" cy="369332"/>
          </a:xfrm>
          <a:prstGeom prst="rect">
            <a:avLst/>
          </a:prstGeom>
          <a:noFill/>
        </p:spPr>
        <p:txBody>
          <a:bodyPr wrap="square" rtlCol="0">
            <a:spAutoFit/>
          </a:bodyPr>
          <a:lstStyle/>
          <a:p>
            <a:r>
              <a:rPr lang="en-US" b="1" dirty="0" smtClean="0"/>
              <a:t>Joe </a:t>
            </a:r>
            <a:r>
              <a:rPr lang="en-US" b="1" dirty="0" err="1" smtClean="0"/>
              <a:t>Besser</a:t>
            </a:r>
            <a:endParaRPr lang="en-US" b="1" dirty="0"/>
          </a:p>
        </p:txBody>
      </p:sp>
      <p:sp>
        <p:nvSpPr>
          <p:cNvPr id="10" name="TextBox 9"/>
          <p:cNvSpPr txBox="1"/>
          <p:nvPr/>
        </p:nvSpPr>
        <p:spPr>
          <a:xfrm>
            <a:off x="5257800" y="1371600"/>
            <a:ext cx="3276600" cy="923330"/>
          </a:xfrm>
          <a:prstGeom prst="rect">
            <a:avLst/>
          </a:prstGeom>
          <a:noFill/>
        </p:spPr>
        <p:txBody>
          <a:bodyPr wrap="square" rtlCol="0">
            <a:spAutoFit/>
          </a:bodyPr>
          <a:lstStyle/>
          <a:p>
            <a:r>
              <a:rPr lang="en-US" b="1" dirty="0" smtClean="0"/>
              <a:t>Original Three: </a:t>
            </a:r>
          </a:p>
          <a:p>
            <a:pPr algn="ctr"/>
            <a:r>
              <a:rPr lang="en-US" b="1" dirty="0" err="1" smtClean="0"/>
              <a:t>Shemp</a:t>
            </a:r>
            <a:r>
              <a:rPr lang="en-US" b="1" dirty="0" smtClean="0"/>
              <a:t>, Moe, Larry</a:t>
            </a:r>
          </a:p>
          <a:p>
            <a:pPr algn="r"/>
            <a:r>
              <a:rPr lang="en-US" b="1" dirty="0" smtClean="0"/>
              <a:t> in </a:t>
            </a:r>
            <a:r>
              <a:rPr lang="en-US" b="1" i="1" dirty="0" smtClean="0"/>
              <a:t>Soup to Nuts</a:t>
            </a:r>
            <a:endParaRPr lang="en-US" b="1"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a:t>
            </a:r>
            <a:endParaRPr lang="en-US" dirty="0"/>
          </a:p>
        </p:txBody>
      </p:sp>
      <p:pic>
        <p:nvPicPr>
          <p:cNvPr id="4100" name="Picture 4" descr="http://upload.wikimedia.org/wikipedia/commons/2/29/ButterflyDancebis.jpg"/>
          <p:cNvPicPr>
            <a:picLocks noChangeAspect="1" noChangeArrowheads="1"/>
          </p:cNvPicPr>
          <p:nvPr/>
        </p:nvPicPr>
        <p:blipFill>
          <a:blip r:embed="rId2" cstate="print"/>
          <a:srcRect/>
          <a:stretch>
            <a:fillRect/>
          </a:stretch>
        </p:blipFill>
        <p:spPr bwMode="auto">
          <a:xfrm>
            <a:off x="0" y="1142999"/>
            <a:ext cx="2590800" cy="5722651"/>
          </a:xfrm>
          <a:prstGeom prst="rect">
            <a:avLst/>
          </a:prstGeom>
          <a:noFill/>
        </p:spPr>
      </p:pic>
      <p:pic>
        <p:nvPicPr>
          <p:cNvPr id="4102" name="Picture 6" descr="File:Hapci-fr.gif">
            <a:hlinkClick r:id="rId3"/>
          </p:cNvPr>
          <p:cNvPicPr>
            <a:picLocks noChangeAspect="1" noChangeArrowheads="1" noCrop="1"/>
          </p:cNvPicPr>
          <p:nvPr/>
        </p:nvPicPr>
        <p:blipFill>
          <a:blip r:embed="rId4" cstate="print"/>
          <a:srcRect/>
          <a:stretch>
            <a:fillRect/>
          </a:stretch>
        </p:blipFill>
        <p:spPr bwMode="auto">
          <a:xfrm>
            <a:off x="2590800" y="1143000"/>
            <a:ext cx="3159617" cy="2438400"/>
          </a:xfrm>
          <a:prstGeom prst="rect">
            <a:avLst/>
          </a:prstGeom>
          <a:noFill/>
        </p:spPr>
      </p:pic>
      <p:sp>
        <p:nvSpPr>
          <p:cNvPr id="8" name="TextBox 7"/>
          <p:cNvSpPr txBox="1"/>
          <p:nvPr/>
        </p:nvSpPr>
        <p:spPr>
          <a:xfrm>
            <a:off x="2514600" y="3657600"/>
            <a:ext cx="3200400" cy="1200329"/>
          </a:xfrm>
          <a:prstGeom prst="rect">
            <a:avLst/>
          </a:prstGeom>
          <a:noFill/>
        </p:spPr>
        <p:txBody>
          <a:bodyPr wrap="square" rtlCol="0">
            <a:spAutoFit/>
          </a:bodyPr>
          <a:lstStyle/>
          <a:p>
            <a:r>
              <a:rPr lang="en-US" b="1" i="1" dirty="0" smtClean="0"/>
              <a:t>Fred </a:t>
            </a:r>
            <a:r>
              <a:rPr lang="en-US" b="1" i="1" dirty="0" err="1" smtClean="0"/>
              <a:t>Ott’s</a:t>
            </a:r>
            <a:r>
              <a:rPr lang="en-US" b="1" i="1" dirty="0" smtClean="0"/>
              <a:t> Sneeze </a:t>
            </a:r>
            <a:r>
              <a:rPr lang="en-US" dirty="0" smtClean="0"/>
              <a:t>a five –second film (1894), and the first for which Edison received a copyright.</a:t>
            </a:r>
            <a:endParaRPr lang="en-US" dirty="0"/>
          </a:p>
        </p:txBody>
      </p:sp>
      <p:pic>
        <p:nvPicPr>
          <p:cNvPr id="4104" name="Picture 8" descr="File:Optic Projection fig 221.jpg">
            <a:hlinkClick r:id="rId5"/>
          </p:cNvPr>
          <p:cNvPicPr>
            <a:picLocks noChangeAspect="1" noChangeArrowheads="1"/>
          </p:cNvPicPr>
          <p:nvPr/>
        </p:nvPicPr>
        <p:blipFill>
          <a:blip r:embed="rId6" cstate="print"/>
          <a:srcRect/>
          <a:stretch>
            <a:fillRect/>
          </a:stretch>
        </p:blipFill>
        <p:spPr bwMode="auto">
          <a:xfrm>
            <a:off x="6477001" y="3612158"/>
            <a:ext cx="2667000" cy="3245842"/>
          </a:xfrm>
          <a:prstGeom prst="rect">
            <a:avLst/>
          </a:prstGeom>
          <a:noFill/>
        </p:spPr>
      </p:pic>
      <p:sp>
        <p:nvSpPr>
          <p:cNvPr id="10" name="Rectangle 9"/>
          <p:cNvSpPr/>
          <p:nvPr/>
        </p:nvSpPr>
        <p:spPr>
          <a:xfrm>
            <a:off x="228600" y="4826675"/>
            <a:ext cx="4191000" cy="2031325"/>
          </a:xfrm>
          <a:prstGeom prst="rect">
            <a:avLst/>
          </a:prstGeom>
        </p:spPr>
        <p:txBody>
          <a:bodyPr wrap="square">
            <a:spAutoFit/>
          </a:bodyPr>
          <a:lstStyle/>
          <a:p>
            <a:r>
              <a:rPr lang="en-US" dirty="0" smtClean="0"/>
              <a:t>35 mm filmstrip of the Edison production </a:t>
            </a:r>
            <a:r>
              <a:rPr lang="en-US" i="1" dirty="0" smtClean="0"/>
              <a:t>Butterfly Dance</a:t>
            </a:r>
            <a:r>
              <a:rPr lang="en-US" dirty="0" smtClean="0"/>
              <a:t> (ca. 1894–95), featuring Annabelle </a:t>
            </a:r>
            <a:r>
              <a:rPr lang="en-US" dirty="0" err="1" smtClean="0"/>
              <a:t>Whitford</a:t>
            </a:r>
            <a:r>
              <a:rPr lang="en-US" dirty="0" smtClean="0"/>
              <a:t> Moore, in the format that would become standard for both still and motion picture photography around the world.</a:t>
            </a:r>
            <a:endParaRPr lang="en-US" dirty="0"/>
          </a:p>
        </p:txBody>
      </p:sp>
      <p:sp>
        <p:nvSpPr>
          <p:cNvPr id="11" name="TextBox 10"/>
          <p:cNvSpPr txBox="1"/>
          <p:nvPr/>
        </p:nvSpPr>
        <p:spPr>
          <a:xfrm>
            <a:off x="6477000" y="2971800"/>
            <a:ext cx="2667000" cy="646331"/>
          </a:xfrm>
          <a:prstGeom prst="rect">
            <a:avLst/>
          </a:prstGeom>
          <a:noFill/>
        </p:spPr>
        <p:txBody>
          <a:bodyPr wrap="square" rtlCol="0">
            <a:spAutoFit/>
          </a:bodyPr>
          <a:lstStyle/>
          <a:p>
            <a:r>
              <a:rPr lang="en-US" dirty="0" smtClean="0"/>
              <a:t>Projecting </a:t>
            </a:r>
            <a:r>
              <a:rPr lang="en-US" dirty="0" err="1" smtClean="0"/>
              <a:t>Kinetoscope</a:t>
            </a:r>
            <a:r>
              <a:rPr lang="en-US" dirty="0" smtClean="0"/>
              <a:t>, circa 1914</a:t>
            </a:r>
            <a:endParaRPr lang="en-US" dirty="0"/>
          </a:p>
        </p:txBody>
      </p:sp>
      <p:pic>
        <p:nvPicPr>
          <p:cNvPr id="4106" name="Picture 10" descr="http://upload.wikimedia.org/wikipedia/commons/0/0b/Kinetoscope.jpg"/>
          <p:cNvPicPr>
            <a:picLocks noChangeAspect="1" noChangeArrowheads="1"/>
          </p:cNvPicPr>
          <p:nvPr/>
        </p:nvPicPr>
        <p:blipFill>
          <a:blip r:embed="rId7" cstate="print"/>
          <a:srcRect/>
          <a:stretch>
            <a:fillRect/>
          </a:stretch>
        </p:blipFill>
        <p:spPr bwMode="auto">
          <a:xfrm>
            <a:off x="7086600" y="0"/>
            <a:ext cx="2057400" cy="2932326"/>
          </a:xfrm>
          <a:prstGeom prst="rect">
            <a:avLst/>
          </a:prstGeom>
          <a:noFill/>
        </p:spPr>
      </p:pic>
      <p:sp>
        <p:nvSpPr>
          <p:cNvPr id="13" name="TextBox 12"/>
          <p:cNvSpPr txBox="1"/>
          <p:nvPr/>
        </p:nvSpPr>
        <p:spPr>
          <a:xfrm>
            <a:off x="3657600" y="0"/>
            <a:ext cx="3352800" cy="646331"/>
          </a:xfrm>
          <a:prstGeom prst="rect">
            <a:avLst/>
          </a:prstGeom>
          <a:noFill/>
        </p:spPr>
        <p:txBody>
          <a:bodyPr wrap="square" rtlCol="0">
            <a:spAutoFit/>
          </a:bodyPr>
          <a:lstStyle/>
          <a:p>
            <a:r>
              <a:rPr lang="en-US" dirty="0" smtClean="0"/>
              <a:t>Original </a:t>
            </a:r>
            <a:r>
              <a:rPr lang="en-US" dirty="0" err="1" smtClean="0"/>
              <a:t>kinetospoce</a:t>
            </a:r>
            <a:r>
              <a:rPr lang="en-US" dirty="0" smtClean="0"/>
              <a:t> with the viewer at the top</a:t>
            </a:r>
            <a:endParaRPr lang="en-US" dirty="0"/>
          </a:p>
        </p:txBody>
      </p:sp>
      <p:pic>
        <p:nvPicPr>
          <p:cNvPr id="4108" name="Picture 12" descr="http://upload.wikimedia.org/wikipedia/commons/4/40/Kinetophonebis1.jpg"/>
          <p:cNvPicPr>
            <a:picLocks noChangeAspect="1" noChangeArrowheads="1"/>
          </p:cNvPicPr>
          <p:nvPr/>
        </p:nvPicPr>
        <p:blipFill>
          <a:blip r:embed="rId8" cstate="print"/>
          <a:srcRect/>
          <a:stretch>
            <a:fillRect/>
          </a:stretch>
        </p:blipFill>
        <p:spPr bwMode="auto">
          <a:xfrm>
            <a:off x="5562600" y="609600"/>
            <a:ext cx="1612900" cy="214098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Spectator Sports/Olympics</a:t>
            </a:r>
            <a:endParaRPr lang="en-US" dirty="0"/>
          </a:p>
        </p:txBody>
      </p:sp>
      <p:sp>
        <p:nvSpPr>
          <p:cNvPr id="3" name="Content Placeholder 2"/>
          <p:cNvSpPr>
            <a:spLocks noGrp="1"/>
          </p:cNvSpPr>
          <p:nvPr>
            <p:ph idx="1"/>
          </p:nvPr>
        </p:nvSpPr>
        <p:spPr>
          <a:xfrm>
            <a:off x="457200" y="1600200"/>
            <a:ext cx="4114800" cy="4572000"/>
          </a:xfrm>
        </p:spPr>
        <p:txBody>
          <a:bodyPr>
            <a:normAutofit fontScale="92500"/>
          </a:bodyPr>
          <a:lstStyle/>
          <a:p>
            <a:r>
              <a:rPr lang="en-US" dirty="0" smtClean="0"/>
              <a:t>United States</a:t>
            </a:r>
          </a:p>
          <a:p>
            <a:pPr lvl="1"/>
            <a:r>
              <a:rPr lang="en-US" dirty="0" smtClean="0"/>
              <a:t>Professional football and baseball</a:t>
            </a:r>
          </a:p>
          <a:p>
            <a:r>
              <a:rPr lang="en-US" dirty="0" smtClean="0"/>
              <a:t>Europe</a:t>
            </a:r>
          </a:p>
          <a:p>
            <a:pPr lvl="1"/>
            <a:r>
              <a:rPr lang="en-US" dirty="0" smtClean="0"/>
              <a:t>Professional soccer</a:t>
            </a:r>
          </a:p>
          <a:p>
            <a:pPr lvl="1"/>
            <a:r>
              <a:rPr lang="en-US" dirty="0" smtClean="0"/>
              <a:t>Professional cricket</a:t>
            </a:r>
          </a:p>
          <a:p>
            <a:pPr lvl="2"/>
            <a:r>
              <a:rPr lang="en-US" dirty="0" smtClean="0"/>
              <a:t>Spreads to Australia, India, and South Africa</a:t>
            </a:r>
          </a:p>
          <a:p>
            <a:r>
              <a:rPr lang="en-US" dirty="0" smtClean="0"/>
              <a:t>International Olympic Games began in 1896</a:t>
            </a:r>
            <a:endParaRPr lang="en-US" dirty="0"/>
          </a:p>
        </p:txBody>
      </p:sp>
      <p:sp>
        <p:nvSpPr>
          <p:cNvPr id="5" name="TextBox 4"/>
          <p:cNvSpPr txBox="1"/>
          <p:nvPr/>
        </p:nvSpPr>
        <p:spPr>
          <a:xfrm>
            <a:off x="4191000" y="3124200"/>
            <a:ext cx="2286000" cy="646331"/>
          </a:xfrm>
          <a:prstGeom prst="rect">
            <a:avLst/>
          </a:prstGeom>
          <a:noFill/>
        </p:spPr>
        <p:txBody>
          <a:bodyPr wrap="square" rtlCol="0">
            <a:spAutoFit/>
          </a:bodyPr>
          <a:lstStyle/>
          <a:p>
            <a:r>
              <a:rPr lang="en-US" dirty="0" smtClean="0"/>
              <a:t>Cy Young baseball card, circa 1911</a:t>
            </a:r>
            <a:endParaRPr lang="en-US" dirty="0"/>
          </a:p>
        </p:txBody>
      </p:sp>
      <p:pic>
        <p:nvPicPr>
          <p:cNvPr id="3076" name="Picture 4" descr="http://upload.wikimedia.org/wikipedia/commons/c/ce/Conner-prairie-baseball.jpg"/>
          <p:cNvPicPr>
            <a:picLocks noChangeAspect="1" noChangeArrowheads="1"/>
          </p:cNvPicPr>
          <p:nvPr/>
        </p:nvPicPr>
        <p:blipFill>
          <a:blip r:embed="rId2" cstate="print"/>
          <a:srcRect/>
          <a:stretch>
            <a:fillRect/>
          </a:stretch>
        </p:blipFill>
        <p:spPr bwMode="auto">
          <a:xfrm>
            <a:off x="6324600" y="1295400"/>
            <a:ext cx="2819400" cy="1421265"/>
          </a:xfrm>
          <a:prstGeom prst="rect">
            <a:avLst/>
          </a:prstGeom>
          <a:noFill/>
        </p:spPr>
      </p:pic>
      <p:pic>
        <p:nvPicPr>
          <p:cNvPr id="3074" name="Picture 2" descr="File:Cy young.jpg"/>
          <p:cNvPicPr>
            <a:picLocks noChangeAspect="1" noChangeArrowheads="1"/>
          </p:cNvPicPr>
          <p:nvPr/>
        </p:nvPicPr>
        <p:blipFill>
          <a:blip r:embed="rId3" cstate="print"/>
          <a:srcRect/>
          <a:stretch>
            <a:fillRect/>
          </a:stretch>
        </p:blipFill>
        <p:spPr bwMode="auto">
          <a:xfrm>
            <a:off x="4419600" y="1219200"/>
            <a:ext cx="1076739" cy="1905000"/>
          </a:xfrm>
          <a:prstGeom prst="rect">
            <a:avLst/>
          </a:prstGeom>
          <a:noFill/>
          <a:scene3d>
            <a:camera prst="orthographicFront">
              <a:rot lat="21299999" lon="0" rev="0"/>
            </a:camera>
            <a:lightRig rig="threePt" dir="t"/>
          </a:scene3d>
        </p:spPr>
      </p:pic>
      <p:sp>
        <p:nvSpPr>
          <p:cNvPr id="7" name="TextBox 6"/>
          <p:cNvSpPr txBox="1"/>
          <p:nvPr/>
        </p:nvSpPr>
        <p:spPr>
          <a:xfrm>
            <a:off x="6858000" y="2743200"/>
            <a:ext cx="2286000" cy="923330"/>
          </a:xfrm>
          <a:prstGeom prst="rect">
            <a:avLst/>
          </a:prstGeom>
          <a:noFill/>
        </p:spPr>
        <p:txBody>
          <a:bodyPr wrap="square" rtlCol="0">
            <a:spAutoFit/>
          </a:bodyPr>
          <a:lstStyle/>
          <a:p>
            <a:r>
              <a:rPr lang="en-US" dirty="0" smtClean="0"/>
              <a:t>Re-enactment of an 1886 baseball game.</a:t>
            </a:r>
            <a:endParaRPr lang="en-US" dirty="0"/>
          </a:p>
        </p:txBody>
      </p:sp>
      <p:pic>
        <p:nvPicPr>
          <p:cNvPr id="3078" name="Picture 6" descr="File:1stRoyalEngineers.png">
            <a:hlinkClick r:id="rId4"/>
          </p:cNvPr>
          <p:cNvPicPr>
            <a:picLocks noChangeAspect="1" noChangeArrowheads="1"/>
          </p:cNvPicPr>
          <p:nvPr/>
        </p:nvPicPr>
        <p:blipFill>
          <a:blip r:embed="rId5" cstate="print"/>
          <a:srcRect/>
          <a:stretch>
            <a:fillRect/>
          </a:stretch>
        </p:blipFill>
        <p:spPr bwMode="auto">
          <a:xfrm>
            <a:off x="6230471" y="3657600"/>
            <a:ext cx="2913529" cy="1981200"/>
          </a:xfrm>
          <a:prstGeom prst="rect">
            <a:avLst/>
          </a:prstGeom>
          <a:noFill/>
        </p:spPr>
      </p:pic>
      <p:sp>
        <p:nvSpPr>
          <p:cNvPr id="9" name="TextBox 8"/>
          <p:cNvSpPr txBox="1"/>
          <p:nvPr/>
        </p:nvSpPr>
        <p:spPr>
          <a:xfrm>
            <a:off x="6858000" y="5715000"/>
            <a:ext cx="2286000" cy="923330"/>
          </a:xfrm>
          <a:prstGeom prst="rect">
            <a:avLst/>
          </a:prstGeom>
          <a:noFill/>
        </p:spPr>
        <p:txBody>
          <a:bodyPr wrap="square" rtlCol="0">
            <a:spAutoFit/>
          </a:bodyPr>
          <a:lstStyle/>
          <a:p>
            <a:r>
              <a:rPr lang="en-US" dirty="0" smtClean="0"/>
              <a:t>Royal Engineers in 1872 (Association Football in the UK)</a:t>
            </a:r>
            <a:endParaRPr lang="en-US" dirty="0"/>
          </a:p>
        </p:txBody>
      </p:sp>
      <p:pic>
        <p:nvPicPr>
          <p:cNvPr id="3080" name="Picture 8" descr="File:WGGrace.jpg">
            <a:hlinkClick r:id="rId6"/>
          </p:cNvPr>
          <p:cNvPicPr>
            <a:picLocks noChangeAspect="1" noChangeArrowheads="1"/>
          </p:cNvPicPr>
          <p:nvPr/>
        </p:nvPicPr>
        <p:blipFill>
          <a:blip r:embed="rId7" cstate="print"/>
          <a:srcRect/>
          <a:stretch>
            <a:fillRect/>
          </a:stretch>
        </p:blipFill>
        <p:spPr bwMode="auto">
          <a:xfrm>
            <a:off x="4495799" y="3810000"/>
            <a:ext cx="1537389" cy="2438400"/>
          </a:xfrm>
          <a:prstGeom prst="rect">
            <a:avLst/>
          </a:prstGeom>
          <a:noFill/>
        </p:spPr>
      </p:pic>
      <p:sp>
        <p:nvSpPr>
          <p:cNvPr id="11" name="TextBox 10"/>
          <p:cNvSpPr txBox="1"/>
          <p:nvPr/>
        </p:nvSpPr>
        <p:spPr>
          <a:xfrm>
            <a:off x="4114800" y="6211669"/>
            <a:ext cx="2590800" cy="646331"/>
          </a:xfrm>
          <a:prstGeom prst="rect">
            <a:avLst/>
          </a:prstGeom>
          <a:noFill/>
        </p:spPr>
        <p:txBody>
          <a:bodyPr wrap="square" rtlCol="0">
            <a:spAutoFit/>
          </a:bodyPr>
          <a:lstStyle/>
          <a:p>
            <a:r>
              <a:rPr lang="en-US" dirty="0" smtClean="0"/>
              <a:t>English </a:t>
            </a:r>
            <a:r>
              <a:rPr lang="en-US" dirty="0" err="1" smtClean="0"/>
              <a:t>Cricketter</a:t>
            </a:r>
            <a:r>
              <a:rPr lang="en-US" dirty="0" smtClean="0"/>
              <a:t>, W.G. Grace in 1883.</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Alexander Graham Bell</a:t>
            </a:r>
            <a:endParaRPr lang="en-US" dirty="0"/>
          </a:p>
        </p:txBody>
      </p:sp>
      <p:sp>
        <p:nvSpPr>
          <p:cNvPr id="5" name="Content Placeholder 4"/>
          <p:cNvSpPr>
            <a:spLocks noGrp="1"/>
          </p:cNvSpPr>
          <p:nvPr>
            <p:ph sz="half" idx="2"/>
          </p:nvPr>
        </p:nvSpPr>
        <p:spPr/>
        <p:txBody>
          <a:bodyPr/>
          <a:lstStyle/>
          <a:p>
            <a:r>
              <a:rPr lang="en-US" dirty="0" smtClean="0"/>
              <a:t>Was a teacher of deaf students.</a:t>
            </a:r>
          </a:p>
          <a:p>
            <a:r>
              <a:rPr lang="en-US" dirty="0" smtClean="0"/>
              <a:t>He invented the telephone in his spare time.</a:t>
            </a:r>
          </a:p>
          <a:p>
            <a:r>
              <a:rPr lang="en-US" dirty="0" smtClean="0"/>
              <a:t>Displayed the device at the Philadelphia Centennial Exposition of 1876.</a:t>
            </a:r>
            <a:endParaRPr lang="en-US" dirty="0"/>
          </a:p>
        </p:txBody>
      </p:sp>
      <p:pic>
        <p:nvPicPr>
          <p:cNvPr id="17410" name="Picture 2" descr="http://upload.wikimedia.org/wikipedia/commons/1/10/Alexander_Graham_Bell.jpg"/>
          <p:cNvPicPr>
            <a:picLocks noGrp="1" noChangeAspect="1" noChangeArrowheads="1"/>
          </p:cNvPicPr>
          <p:nvPr>
            <p:ph sz="half" idx="1"/>
          </p:nvPr>
        </p:nvPicPr>
        <p:blipFill>
          <a:blip r:embed="rId2" cstate="print"/>
          <a:srcRect/>
          <a:stretch>
            <a:fillRect/>
          </a:stretch>
        </p:blipFill>
        <p:spPr bwMode="auto">
          <a:xfrm>
            <a:off x="545245" y="1600200"/>
            <a:ext cx="3481510"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Guglielmo</a:t>
            </a:r>
            <a:r>
              <a:rPr lang="en-US" dirty="0" smtClean="0"/>
              <a:t> Marconi</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Used theoretical discoveries about electromagnetic waves to create the first radio in 1895.</a:t>
            </a:r>
          </a:p>
          <a:p>
            <a:r>
              <a:rPr lang="en-US" dirty="0" smtClean="0"/>
              <a:t>It initially sent messages using Morse Code through the air without the use of wires. Early radios were quickly used by ships at sea.</a:t>
            </a:r>
            <a:endParaRPr lang="en-US" dirty="0"/>
          </a:p>
        </p:txBody>
      </p:sp>
      <p:pic>
        <p:nvPicPr>
          <p:cNvPr id="16386" name="Picture 2" descr="http://upload.wikimedia.org/wikipedia/commons/0/0d/Guglielmo_Marconi.jpg"/>
          <p:cNvPicPr>
            <a:picLocks noGrp="1" noChangeAspect="1" noChangeArrowheads="1"/>
          </p:cNvPicPr>
          <p:nvPr>
            <p:ph sz="half" idx="2"/>
          </p:nvPr>
        </p:nvPicPr>
        <p:blipFill>
          <a:blip r:embed="rId2" cstate="print"/>
          <a:srcRect/>
          <a:stretch>
            <a:fillRect/>
          </a:stretch>
        </p:blipFill>
        <p:spPr bwMode="auto">
          <a:xfrm>
            <a:off x="4494979" y="1600200"/>
            <a:ext cx="3202042"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Ford</a:t>
            </a:r>
            <a:endParaRPr lang="en-US" dirty="0"/>
          </a:p>
        </p:txBody>
      </p:sp>
      <p:sp>
        <p:nvSpPr>
          <p:cNvPr id="5" name="Content Placeholder 4"/>
          <p:cNvSpPr>
            <a:spLocks noGrp="1"/>
          </p:cNvSpPr>
          <p:nvPr>
            <p:ph sz="half" idx="2"/>
          </p:nvPr>
        </p:nvSpPr>
        <p:spPr/>
        <p:txBody>
          <a:bodyPr>
            <a:normAutofit fontScale="92500" lnSpcReduction="20000"/>
          </a:bodyPr>
          <a:lstStyle/>
          <a:p>
            <a:r>
              <a:rPr lang="en-US" dirty="0" smtClean="0"/>
              <a:t>Automobiles were already invented in Germany using the gasoline engine.</a:t>
            </a:r>
          </a:p>
          <a:p>
            <a:r>
              <a:rPr lang="en-US" dirty="0" smtClean="0"/>
              <a:t>Ford made the car affordable by using standardized interchangeable parts and manufacturing them on an assembly line.</a:t>
            </a:r>
          </a:p>
          <a:p>
            <a:r>
              <a:rPr lang="en-US" dirty="0" smtClean="0"/>
              <a:t>Price of Model T Ford eventually dropped to $300.</a:t>
            </a:r>
            <a:endParaRPr lang="en-US" dirty="0"/>
          </a:p>
        </p:txBody>
      </p:sp>
      <p:pic>
        <p:nvPicPr>
          <p:cNvPr id="15362" name="Picture 2" descr="File:Henry ford 1919.jpg"/>
          <p:cNvPicPr>
            <a:picLocks noGrp="1" noChangeAspect="1" noChangeArrowheads="1"/>
          </p:cNvPicPr>
          <p:nvPr>
            <p:ph sz="half" idx="1"/>
          </p:nvPr>
        </p:nvPicPr>
        <p:blipFill>
          <a:blip r:embed="rId2" cstate="print"/>
          <a:srcRect/>
          <a:stretch>
            <a:fillRect/>
          </a:stretch>
        </p:blipFill>
        <p:spPr bwMode="auto">
          <a:xfrm>
            <a:off x="457200" y="1524000"/>
            <a:ext cx="3641090" cy="464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Wilbur and Orville Wright</a:t>
            </a:r>
            <a:endParaRPr lang="en-US" dirty="0"/>
          </a:p>
        </p:txBody>
      </p:sp>
      <p:sp>
        <p:nvSpPr>
          <p:cNvPr id="10" name="Text Placeholder 9"/>
          <p:cNvSpPr>
            <a:spLocks noGrp="1"/>
          </p:cNvSpPr>
          <p:nvPr>
            <p:ph type="body" idx="1"/>
          </p:nvPr>
        </p:nvSpPr>
        <p:spPr>
          <a:xfrm>
            <a:off x="609600" y="5105400"/>
            <a:ext cx="2895600" cy="609600"/>
          </a:xfrm>
        </p:spPr>
        <p:txBody>
          <a:bodyPr/>
          <a:lstStyle/>
          <a:p>
            <a:r>
              <a:rPr lang="en-US" dirty="0" smtClean="0"/>
              <a:t>Wilbur</a:t>
            </a:r>
            <a:endParaRPr lang="en-US" dirty="0"/>
          </a:p>
        </p:txBody>
      </p:sp>
      <p:sp>
        <p:nvSpPr>
          <p:cNvPr id="11" name="Text Placeholder 10"/>
          <p:cNvSpPr>
            <a:spLocks noGrp="1"/>
          </p:cNvSpPr>
          <p:nvPr>
            <p:ph type="body" sz="half" idx="3"/>
          </p:nvPr>
        </p:nvSpPr>
        <p:spPr>
          <a:xfrm>
            <a:off x="3505201" y="5105400"/>
            <a:ext cx="3200400" cy="685800"/>
          </a:xfrm>
        </p:spPr>
        <p:txBody>
          <a:bodyPr/>
          <a:lstStyle/>
          <a:p>
            <a:r>
              <a:rPr lang="en-US" dirty="0" smtClean="0"/>
              <a:t>Orville</a:t>
            </a:r>
            <a:endParaRPr lang="en-US" dirty="0"/>
          </a:p>
        </p:txBody>
      </p:sp>
      <p:pic>
        <p:nvPicPr>
          <p:cNvPr id="14340" name="Picture 4" descr="File:Wilbur Wright.jpg"/>
          <p:cNvPicPr>
            <a:picLocks noGrp="1" noChangeAspect="1" noChangeArrowheads="1"/>
          </p:cNvPicPr>
          <p:nvPr>
            <p:ph sz="quarter" idx="2"/>
          </p:nvPr>
        </p:nvPicPr>
        <p:blipFill>
          <a:blip r:embed="rId2" cstate="print"/>
          <a:stretch>
            <a:fillRect/>
          </a:stretch>
        </p:blipFill>
        <p:spPr bwMode="auto">
          <a:xfrm>
            <a:off x="609600" y="1295400"/>
            <a:ext cx="2895600" cy="3826780"/>
          </a:xfrm>
          <a:prstGeom prst="rect">
            <a:avLst/>
          </a:prstGeom>
          <a:ln>
            <a:noFill/>
          </a:ln>
          <a:effectLst>
            <a:softEdge rad="112500"/>
          </a:effectLst>
        </p:spPr>
      </p:pic>
      <p:pic>
        <p:nvPicPr>
          <p:cNvPr id="14338" name="Picture 2" descr="File:Orville Wright.jpg"/>
          <p:cNvPicPr>
            <a:picLocks noGrp="1" noChangeAspect="1" noChangeArrowheads="1"/>
          </p:cNvPicPr>
          <p:nvPr>
            <p:ph sz="quarter" idx="4"/>
          </p:nvPr>
        </p:nvPicPr>
        <p:blipFill>
          <a:blip r:embed="rId3" cstate="print"/>
          <a:stretch>
            <a:fillRect/>
          </a:stretch>
        </p:blipFill>
        <p:spPr bwMode="auto">
          <a:xfrm>
            <a:off x="3505200" y="1295401"/>
            <a:ext cx="3116695" cy="3810000"/>
          </a:xfrm>
          <a:prstGeom prst="rect">
            <a:avLst/>
          </a:prstGeom>
          <a:ln>
            <a:noFill/>
          </a:ln>
          <a:effectLst>
            <a:softEdge rad="112500"/>
          </a:effectLst>
        </p:spPr>
      </p:pic>
      <p:sp>
        <p:nvSpPr>
          <p:cNvPr id="12" name="TextBox 11"/>
          <p:cNvSpPr txBox="1"/>
          <p:nvPr/>
        </p:nvSpPr>
        <p:spPr>
          <a:xfrm>
            <a:off x="6705600" y="1371600"/>
            <a:ext cx="1981200" cy="4801314"/>
          </a:xfrm>
          <a:prstGeom prst="rect">
            <a:avLst/>
          </a:prstGeom>
          <a:noFill/>
        </p:spPr>
        <p:txBody>
          <a:bodyPr wrap="square" rtlCol="0">
            <a:spAutoFit/>
          </a:bodyPr>
          <a:lstStyle/>
          <a:p>
            <a:pPr>
              <a:buFont typeface="Arial" pitchFamily="34" charset="0"/>
              <a:buChar char="•"/>
            </a:pPr>
            <a:r>
              <a:rPr lang="en-US" dirty="0" smtClean="0"/>
              <a:t>Both were bicycle mechanics from Dayton, Ohio.</a:t>
            </a:r>
          </a:p>
          <a:p>
            <a:pPr>
              <a:buFont typeface="Arial" pitchFamily="34" charset="0"/>
              <a:buChar char="•"/>
            </a:pPr>
            <a:r>
              <a:rPr lang="en-US" dirty="0" smtClean="0"/>
              <a:t>They solved the age-old riddle of flight.</a:t>
            </a:r>
          </a:p>
          <a:p>
            <a:pPr>
              <a:buFont typeface="Arial" pitchFamily="34" charset="0"/>
              <a:buChar char="•"/>
            </a:pPr>
            <a:r>
              <a:rPr lang="en-US" dirty="0"/>
              <a:t> </a:t>
            </a:r>
            <a:r>
              <a:rPr lang="en-US" dirty="0" smtClean="0"/>
              <a:t>December 17, 1903, they few a gasoline-powered flying machine at Kitty Hawk, North Carolina</a:t>
            </a:r>
          </a:p>
          <a:p>
            <a:pPr>
              <a:buFont typeface="Arial" pitchFamily="34" charset="0"/>
              <a:buChar char="•"/>
            </a:pPr>
            <a:r>
              <a:rPr lang="en-US" dirty="0" smtClean="0"/>
              <a:t>The longest flight only lasted 59 seconds.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 Pasteur</a:t>
            </a:r>
            <a:endParaRPr lang="en-US" dirty="0"/>
          </a:p>
        </p:txBody>
      </p:sp>
      <p:sp>
        <p:nvSpPr>
          <p:cNvPr id="8" name="Content Placeholder 7"/>
          <p:cNvSpPr>
            <a:spLocks noGrp="1"/>
          </p:cNvSpPr>
          <p:nvPr>
            <p:ph sz="half" idx="1"/>
          </p:nvPr>
        </p:nvSpPr>
        <p:spPr/>
        <p:txBody>
          <a:bodyPr>
            <a:normAutofit lnSpcReduction="10000"/>
          </a:bodyPr>
          <a:lstStyle/>
          <a:p>
            <a:r>
              <a:rPr lang="en-US" dirty="0" smtClean="0"/>
              <a:t>Discovered that the fermentation process of alcohol was caused by microscopic organisms he called bacteria.</a:t>
            </a:r>
          </a:p>
          <a:p>
            <a:r>
              <a:rPr lang="en-US" dirty="0" smtClean="0"/>
              <a:t>He developed pasteurization or heating to kill germs in liquids such as milk.</a:t>
            </a:r>
            <a:endParaRPr lang="en-US" dirty="0"/>
          </a:p>
        </p:txBody>
      </p:sp>
      <p:pic>
        <p:nvPicPr>
          <p:cNvPr id="13314" name="Picture 2" descr="http://upload.wikimedia.org/wikipedia/commons/3/31/Louis_Pasteur_by_Pierre_Lamy_Petit.jpg"/>
          <p:cNvPicPr>
            <a:picLocks noGrp="1" noChangeAspect="1" noChangeArrowheads="1"/>
          </p:cNvPicPr>
          <p:nvPr>
            <p:ph sz="half" idx="2"/>
          </p:nvPr>
        </p:nvPicPr>
        <p:blipFill>
          <a:blip r:embed="rId2" cstate="print"/>
          <a:srcRect/>
          <a:stretch>
            <a:fillRect/>
          </a:stretch>
        </p:blipFill>
        <p:spPr bwMode="auto">
          <a:xfrm>
            <a:off x="4648200" y="1524000"/>
            <a:ext cx="3028950" cy="4532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Joseph Lister</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Having read Pasteur’s work, he concluded that germs might explain why patients die of infection after surgery.</a:t>
            </a:r>
          </a:p>
          <a:p>
            <a:r>
              <a:rPr lang="en-US" dirty="0" smtClean="0"/>
              <a:t>He began using antiseptics to sterilize wounds and surgical instruments.</a:t>
            </a:r>
            <a:endParaRPr lang="en-US" dirty="0"/>
          </a:p>
        </p:txBody>
      </p:sp>
      <p:pic>
        <p:nvPicPr>
          <p:cNvPr id="12290" name="Picture 2" descr="File:Joseph Lister.jpg"/>
          <p:cNvPicPr>
            <a:picLocks noGrp="1" noChangeAspect="1" noChangeArrowheads="1"/>
          </p:cNvPicPr>
          <p:nvPr>
            <p:ph sz="half" idx="1"/>
          </p:nvPr>
        </p:nvPicPr>
        <p:blipFill>
          <a:blip r:embed="rId2" cstate="print"/>
          <a:srcRect/>
          <a:stretch>
            <a:fillRect/>
          </a:stretch>
        </p:blipFill>
        <p:spPr bwMode="auto">
          <a:xfrm>
            <a:off x="457200" y="1600200"/>
            <a:ext cx="3698410"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Darwin</a:t>
            </a:r>
            <a:endParaRPr lang="en-US" dirty="0"/>
          </a:p>
        </p:txBody>
      </p:sp>
      <p:sp>
        <p:nvSpPr>
          <p:cNvPr id="4" name="Content Placeholder 3"/>
          <p:cNvSpPr>
            <a:spLocks noGrp="1"/>
          </p:cNvSpPr>
          <p:nvPr>
            <p:ph sz="half" idx="1"/>
          </p:nvPr>
        </p:nvSpPr>
        <p:spPr/>
        <p:txBody>
          <a:bodyPr>
            <a:normAutofit fontScale="92500" lnSpcReduction="20000"/>
          </a:bodyPr>
          <a:lstStyle/>
          <a:p>
            <a:endParaRPr lang="en-US" dirty="0" smtClean="0"/>
          </a:p>
          <a:p>
            <a:r>
              <a:rPr lang="en-US" dirty="0" smtClean="0"/>
              <a:t>Developed the evolutionary theory of natural selection which challenged the idea of creation.</a:t>
            </a:r>
          </a:p>
          <a:p>
            <a:r>
              <a:rPr lang="en-US" dirty="0" smtClean="0"/>
              <a:t>He used this theory to explain the variety in plant and animal species.</a:t>
            </a:r>
          </a:p>
          <a:p>
            <a:r>
              <a:rPr lang="en-US" dirty="0" smtClean="0"/>
              <a:t>His book is titled </a:t>
            </a:r>
            <a:r>
              <a:rPr lang="en-US" i="1" dirty="0" smtClean="0"/>
              <a:t>On the Origin of the Species by Means of Natural Selection</a:t>
            </a:r>
            <a:r>
              <a:rPr lang="en-US" dirty="0" smtClean="0"/>
              <a:t>.</a:t>
            </a:r>
            <a:endParaRPr lang="en-US" dirty="0"/>
          </a:p>
        </p:txBody>
      </p:sp>
      <p:pic>
        <p:nvPicPr>
          <p:cNvPr id="11266" name="Picture 2" descr="File:Charles Darwin seated crop.jpg"/>
          <p:cNvPicPr>
            <a:picLocks noGrp="1" noChangeAspect="1" noChangeArrowheads="1"/>
          </p:cNvPicPr>
          <p:nvPr>
            <p:ph sz="half" idx="2"/>
          </p:nvPr>
        </p:nvPicPr>
        <p:blipFill>
          <a:blip r:embed="rId2" cstate="print"/>
          <a:srcRect/>
          <a:stretch>
            <a:fillRect/>
          </a:stretch>
        </p:blipFill>
        <p:spPr bwMode="auto">
          <a:xfrm>
            <a:off x="4377041" y="1600200"/>
            <a:ext cx="3437918"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350</TotalTime>
  <Words>1244</Words>
  <Application>Microsoft Office PowerPoint</Application>
  <PresentationFormat>On-screen Show (4:3)</PresentationFormat>
  <Paragraphs>106</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Technic</vt:lpstr>
      <vt:lpstr>26.4 Nineteenth Century Progress</vt:lpstr>
      <vt:lpstr>Thomas Edison</vt:lpstr>
      <vt:lpstr>Alexander Graham Bell</vt:lpstr>
      <vt:lpstr>Guglielmo Marconi</vt:lpstr>
      <vt:lpstr>Henry Ford</vt:lpstr>
      <vt:lpstr>Wilbur and Orville Wright</vt:lpstr>
      <vt:lpstr>Louis Pasteur</vt:lpstr>
      <vt:lpstr>Joseph Lister</vt:lpstr>
      <vt:lpstr>Charles Darwin</vt:lpstr>
      <vt:lpstr>Gregor Mendel</vt:lpstr>
      <vt:lpstr>John Dalton</vt:lpstr>
      <vt:lpstr>Dmitri Mendelev</vt:lpstr>
      <vt:lpstr>Marie and Pierre Curie</vt:lpstr>
      <vt:lpstr>Ernest Rutherford</vt:lpstr>
      <vt:lpstr>Ivan Pavlov</vt:lpstr>
      <vt:lpstr>Sigmund Freud</vt:lpstr>
      <vt:lpstr>Mass Culture—sometimes called “popular culture” or “pop culture”</vt:lpstr>
      <vt:lpstr>Vaudeville</vt:lpstr>
      <vt:lpstr>Rialto Square Theater, Joliet, Illinois</vt:lpstr>
      <vt:lpstr>Rialto’s rotunda</vt:lpstr>
      <vt:lpstr>Rialto ushers, circa 1926</vt:lpstr>
      <vt:lpstr>Slide 22</vt:lpstr>
      <vt:lpstr>Orpheum Theater, Tulsa, OK</vt:lpstr>
      <vt:lpstr>Slide 24</vt:lpstr>
      <vt:lpstr>Slide 25</vt:lpstr>
      <vt:lpstr>Examples of well-known Vaudeville acts</vt:lpstr>
      <vt:lpstr>The Three Stooges</vt:lpstr>
      <vt:lpstr>Movies</vt:lpstr>
      <vt:lpstr>Spectator Sports/Olympics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26.4 Nineteenth Century Progress</dc:title>
  <dc:creator>Windows User</dc:creator>
  <cp:lastModifiedBy>bjohnston</cp:lastModifiedBy>
  <cp:revision>37</cp:revision>
  <dcterms:created xsi:type="dcterms:W3CDTF">2011-04-06T13:02:02Z</dcterms:created>
  <dcterms:modified xsi:type="dcterms:W3CDTF">2013-10-21T13:30:58Z</dcterms:modified>
</cp:coreProperties>
</file>